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a23fee972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3a23fee97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a23fee972c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3a23fee97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23fee972c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3a23fee972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23fee972c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3a23fee972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a23fee972c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3a23fee972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23fee972c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3a23fee972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a23fee972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3a23fee972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3fee972c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3a23fee972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a23fee972c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3a23fee972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23fee972c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3a23fee972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a23fee972c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3a23fee972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23fee972c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3a23fee972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23fee972c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a23fee972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a23fee972c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3a23fee972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a23fee972c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3a23fee972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23fee972c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3a23fee972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23fee972c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3a23fee972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23fee972c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a23fee972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a23fee972c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3a23fee972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a23fee972c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3a23fee972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23fee972c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3a23fee972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a23fee972c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3a23fee972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23fee972c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3a23fee972c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a23fee972c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3a23fee972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23fee972c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3a23fee972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a23fee972c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3a23fee972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a23fee972c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3a23fee972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23fee972c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3a23fee972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 panose="020B0603020202020204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輔助字幕">
  <p:cSld name="標題與輔助字幕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輔助字幕)">
  <p:cSld name="引述 (含輔助字幕)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 panose="020B0603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sz="80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sz="18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 panose="020B0603020202020204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 panose="020B0603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sz="80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sz="8000">
              <a:solidFill>
                <a:srgbClr val="BFE47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 panose="020B0603020202020204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 panose="020B0603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 panose="020B0603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 panose="020B0603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 panose="020B0603020202020204"/>
              <a:buNone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 panose="020B0603020202020204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 panose="020B0603020202020204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 panose="020B06030202020202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  <a:defRPr sz="36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L="1371600" marR="0" lvl="2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L="3657600" marR="0" lvl="7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L="4114800" marR="0" lvl="8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>
            <a:endParaRPr/>
          </a:p>
        </p:txBody>
      </p:sp>
      <p:sp>
        <p:nvSpPr>
          <p:cNvPr id="23" name="Google Shape;23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>
            <a:endParaRPr/>
          </a:p>
        </p:txBody>
      </p:sp>
      <p:sp>
        <p:nvSpPr>
          <p:cNvPr id="24" name="Google Shape;24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ctrTitle"/>
          </p:nvPr>
        </p:nvSpPr>
        <p:spPr>
          <a:xfrm>
            <a:off x="2023040" y="1393793"/>
            <a:ext cx="6734989" cy="113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 panose="020B0603020202020204"/>
              <a:buNone/>
            </a:pPr>
            <a:r>
              <a:rPr lang="en-US"/>
              <a:t>單元4.容器資源配置</a:t>
            </a:r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授課講師:Kevin</a:t>
            </a:r>
            <a:endParaRPr>
              <a:solidFill>
                <a:schemeClr val="accen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accen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accent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休息一下</a:t>
            </a:r>
            <a:br>
              <a:rPr lang="en-US"/>
            </a:br>
            <a:endParaRPr lang="en-US"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學員提問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為什麼要限制資源？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避免單一容器耗盡系統資源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在多容器環境中，若有某一容器資源使用過高，可能影響整個系統的穩定性，因此限制資源是必要的防範措施。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提高多容器環境的穩定性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透過資源限制，可以確保每個容器都有充足的資源運行，避免因資源競爭導致的服務中斷。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在測試與生產環境控制效能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限制資源不僅適用於生產環境，測試環境中也需要思考資源的配置，以模擬實際運行情況，發現潛在的問題。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容器記憶體設定–-memory參數解析(1)</a:t>
            </a:r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748356" y="1459254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memory是什麼？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簡單來講，--memory 參數用來限制容器使用的最大記憶體大小，確保容器不會超過這個限制。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用生活例子比喻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想像一個人在使用電腦，若設定了 256MB 的記憶體限制，超出後就會強制關閉過多的應用程式，這就是 Linux 系統中的 OOM（Out Of Memory）機制。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實際例子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執行 docker run -d --name test --memory=256m nginx，這個命令將啟動一個只能使用 256MB 記憶體的 Nginx 容器，若超過限制，容器將被系統強制停止。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容器記憶體設定–memory參數解析(2)</a:t>
            </a:r>
          </a:p>
        </p:txBody>
      </p:sp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1264741" y="3811838"/>
            <a:ext cx="7214914" cy="155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dk1"/>
                </a:solidFill>
              </a:rPr>
              <a:t>--memory 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是用來保護主機的安全閥，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dk1"/>
                </a:solidFill>
              </a:rPr>
              <a:t>	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限制容器最多可以用多少記憶體，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dk1"/>
                </a:solidFill>
              </a:rPr>
              <a:t>	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超過就會被系統強制結束（</a:t>
            </a:r>
            <a:r>
              <a:rPr lang="en-US">
                <a:solidFill>
                  <a:schemeClr val="dk1"/>
                </a:solidFill>
              </a:rPr>
              <a:t>OOM</a:t>
            </a:r>
            <a:r>
              <a:rPr lang="en-US">
                <a:solidFill>
                  <a:schemeClr val="dk1"/>
                </a:solidFill>
                <a:latin typeface="SimSun" panose="02010600030101010101" pitchFamily="2" charset="-122"/>
                <a:ea typeface="SimSun" panose="02010600030101010101" pitchFamily="2" charset="-122"/>
                <a:cs typeface="SimSun" panose="02010600030101010101" pitchFamily="2" charset="-122"/>
                <a:sym typeface="SimSun" panose="02010600030101010101" pitchFamily="2" charset="-122"/>
              </a:rPr>
              <a:t>）。</a:t>
            </a:r>
          </a:p>
        </p:txBody>
      </p:sp>
      <p:sp>
        <p:nvSpPr>
          <p:cNvPr id="224" name="Google Shape;224;p30"/>
          <p:cNvSpPr txBox="1"/>
          <p:nvPr/>
        </p:nvSpPr>
        <p:spPr>
          <a:xfrm>
            <a:off x="1264741" y="1735943"/>
            <a:ext cx="7214914" cy="1559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容器預設可以用主機的全部記憶體。</a:t>
            </a:r>
            <a:b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換句話說，</a:t>
            </a:r>
            <a:r>
              <a:rPr lang="en-US" sz="1800" b="1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一個容器就可能吃爆整台主機</a:t>
            </a: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。</a:t>
            </a:r>
            <a:b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所以在實際上線環境，一定要記得加上 </a:t>
            </a:r>
            <a:r>
              <a:rPr lang="en-US" sz="2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--memory</a:t>
            </a:r>
            <a:r>
              <a:rPr lang="en-US" sz="18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來保護主機</a:t>
            </a:r>
            <a:r>
              <a:rPr lang="en-US" sz="18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用生活例子比喻 </a:t>
            </a:r>
            <a:endParaRPr sz="18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marR="0" lvl="0" indent="-2514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讓容器的記憶體爆炸(1)</a:t>
            </a:r>
          </a:p>
        </p:txBody>
      </p:sp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容器內部程式強制結束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當容器記憶體使用量超過設定的上限時，Linux 的 OOM Killer 將會介入，強制終止該容器內的主要程式。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服務中斷的影響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比如，Flask 或 Nginx 等服務將無法運行，應用程式可能會突然消失，且 Docker 日誌中通常不會有明顯的錯誤訊息。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主機的安全性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雖然容器被強制終止，但這樣的設計能有效保護主機不被單一容器耗盡資源，避免整體系統崩潰。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讓容器的記憶體爆炸(2) </a:t>
            </a:r>
            <a:br>
              <a:rPr lang="en-US"/>
            </a:br>
            <a:r>
              <a:rPr lang="en-US" sz="2800"/>
              <a:t>怎麼知道真的 OOM？</a:t>
            </a:r>
            <a:endParaRPr sz="2800"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使用 docker ps -a 檢查狀態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可以查看容器的退出代碼，如果是 137，則表示容器因 OOM 被強制終止。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生活化比喻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就好比一個人在使用筆電時開啟過多程式，結果系統選擇強制關閉最佔資源的程式，以保護整體系統不崩潰。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讓容器的記憶體爆炸(3) </a:t>
            </a:r>
            <a:br>
              <a:rPr lang="en-US"/>
            </a:br>
            <a:r>
              <a:rPr lang="en-US" sz="2800"/>
              <a:t>開始模擬容器爆炸</a:t>
            </a:r>
            <a:endParaRPr sz="2800"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步驟1：啟動容器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下載</a:t>
            </a:r>
            <a:r>
              <a:rPr lang="en-US" b="1"/>
              <a:t>https://hub.docker.com/r/vsn80395/memoryconfig 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docker run -d -p 80xx:8000 --memory=200m --name yourcontainername vsn80395/memoryconfig:1.0.0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故意設定較小的記憶體限制，以模擬記憶體超載情況。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步驟2：設定網頁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學生需在啟動後的網頁中輸入記憶體使用量，進一步觀察容器行為。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使用範例</a:t>
            </a:r>
            <a:br>
              <a:rPr lang="en-US"/>
            </a:br>
            <a:r>
              <a:rPr lang="en-US"/>
              <a:t>/mem/add?mb=300 加記憶體300mb</a:t>
            </a:r>
            <a:br>
              <a:rPr lang="en-US"/>
            </a:br>
            <a:r>
              <a:rPr lang="en-US"/>
              <a:t>/mem/free?mb=200 釋放記憶體200mb</a:t>
            </a:r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/>
              <a:t>     /mem/clear記憶體歸0</a:t>
            </a:r>
          </a:p>
          <a:p>
            <a:pPr marL="742950" lvl="1" indent="-20447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讓容器的記憶體爆炸(4) </a:t>
            </a:r>
            <a:br>
              <a:rPr lang="en-US"/>
            </a:br>
            <a:r>
              <a:rPr lang="en-US" sz="2800"/>
              <a:t>開始模擬容器爆炸</a:t>
            </a:r>
            <a:endParaRPr sz="2800"/>
          </a:p>
        </p:txBody>
      </p:sp>
      <p:pic>
        <p:nvPicPr>
          <p:cNvPr id="248" name="Google Shape;248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568325" y="1727200"/>
            <a:ext cx="4754245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843905" y="1931670"/>
            <a:ext cx="525018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322705" y="4511675"/>
            <a:ext cx="6256020" cy="121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讓容器的記憶體爆炸(5) </a:t>
            </a:r>
            <a:br>
              <a:rPr lang="en-US"/>
            </a:br>
            <a:r>
              <a:rPr lang="en-US" sz="2800"/>
              <a:t>開始模擬容器爆炸</a:t>
            </a:r>
            <a:endParaRPr sz="2800"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步驟3：容器停止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隨著記憶體超過設定限制200m，容器將自動停止，學生可觀察到這一過程。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步驟4 : 輸入 docker ps –a 查詢開容器狀態 確認容器停止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步驟5: 重啟容器(可多玩幾次)</a:t>
            </a:r>
          </a:p>
          <a:p>
            <a:pPr marL="742950" lvl="1" indent="-20447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stats</a:t>
            </a:r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677334" y="1766656"/>
            <a:ext cx="8596668" cy="453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使用 docker stats 命令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此命令可即時查看所有容器的資源使用情況，包括 CPU、記憶體、I/O 使用狀況，對於管理容器非常有幫助。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實時監控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學員可以看到每個容器的資源使用百分比，這有助於及時發現性能瓶頸或資源浪費的問題。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分析與調整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透過這些數據，學員可進行必要的調整，以優化容器的資源配置，提升整體系統效能。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監控輸出示範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當執行該命令後，會顯示容器名稱及其記憶體用量，如 NAME MEM USAGE / LIMIT test 130MiB / 256MiB，這樣能清楚看到容器的記憶體使用狀況。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設定的重要性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若沒有設置 --memory，容器會預設使用主機的全部記憶體，這樣可能造成主機資源耗盡，影響整體系統運行。</a:t>
            </a:r>
          </a:p>
          <a:p>
            <a:pPr marL="742950" lvl="1" indent="-21082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ctrTitle"/>
          </p:nvPr>
        </p:nvSpPr>
        <p:spPr>
          <a:xfrm>
            <a:off x="1338470" y="278296"/>
            <a:ext cx="1919046" cy="110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 panose="020B0603020202020204"/>
              <a:buNone/>
            </a:pPr>
            <a:r>
              <a:rPr lang="en-US"/>
              <a:t>目錄:</a:t>
            </a:r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631825" y="1455420"/>
            <a:ext cx="5067935" cy="406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/>
              <a:t>.dockerignore建立</a:t>
            </a:r>
            <a:endParaRPr sz="20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/>
              <a:t>為什麼要限制資源？</a:t>
            </a:r>
            <a:endParaRPr sz="20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/>
              <a:t>容器記憶體設定–-memory參數解析</a:t>
            </a:r>
            <a:endParaRPr sz="20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/>
              <a:t>讓容器的記憶體爆炸</a:t>
            </a:r>
            <a:endParaRPr sz="20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/>
              <a:t>docker stats </a:t>
            </a:r>
            <a:endParaRPr sz="20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/>
              <a:t>docker update</a:t>
            </a:r>
            <a:endParaRPr sz="20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600"/>
              <a:buFont typeface="Arial" panose="020B0604020202020204"/>
              <a:buChar char="•"/>
            </a:pPr>
            <a:r>
              <a:rPr lang="en-US" sz="2000"/>
              <a:t>docker run –restart=always</a:t>
            </a:r>
            <a:endParaRPr sz="2000"/>
          </a:p>
          <a:p>
            <a:pPr marL="285750" lvl="0" indent="-143510" algn="l" rtl="0">
              <a:spcBef>
                <a:spcPts val="1000"/>
              </a:spcBef>
              <a:spcAft>
                <a:spcPts val="0"/>
              </a:spcAft>
              <a:buSzPts val="2240"/>
              <a:buFont typeface="Arial" panose="020B0604020202020204"/>
              <a:buNone/>
            </a:pPr>
            <a:endParaRPr sz="2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800"/>
          </a:p>
        </p:txBody>
      </p:sp>
      <p:sp>
        <p:nvSpPr>
          <p:cNvPr id="155" name="Google Shape;155;p19"/>
          <p:cNvSpPr/>
          <p:nvPr/>
        </p:nvSpPr>
        <p:spPr>
          <a:xfrm>
            <a:off x="5699760" y="1386840"/>
            <a:ext cx="5626100" cy="2795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sz="2000" b="0" i="0" u="none" strike="noStrike" cap="none" dirty="0" err="1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CPU </a:t>
            </a:r>
            <a:r>
              <a:rPr lang="en-US" sz="2000" b="0" i="0" u="none" strike="noStrike" cap="none" dirty="0" err="1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配額設定概述</a:t>
            </a: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sz="2000" b="0" i="0" u="none" strike="noStrike" cap="none" dirty="0" err="1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容器cpu設定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--</a:t>
            </a:r>
            <a:r>
              <a:rPr lang="en-US" sz="2000" b="0" i="0" u="none" strike="noStrike" cap="none" dirty="0" err="1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cpus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</a:t>
            </a:r>
            <a:r>
              <a:rPr lang="en-US" sz="2000" b="0" i="0" u="none" strike="noStrike" cap="none" dirty="0" err="1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參數解析</a:t>
            </a: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sz="2000" b="0" i="0" u="none" strike="noStrike" cap="none" dirty="0" err="1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實作容器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CPU </a:t>
            </a:r>
            <a:r>
              <a:rPr lang="en-US" sz="2000" b="0" i="0" u="none" strike="noStrike" cap="none" dirty="0" err="1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標高的步驟</a:t>
            </a: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sz="2000" b="0" i="0" u="none" strike="noStrike" cap="none" dirty="0" err="1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docker</a:t>
            </a:r>
            <a:r>
              <a:rPr lang="en-US" sz="2000" b="0" i="0" u="none" strike="noStrike" cap="none" dirty="0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logs</a:t>
            </a: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sz="2000" b="0" i="0" u="none" strike="noStrike" cap="none" dirty="0" err="1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課程補充:</a:t>
            </a:r>
            <a:r>
              <a:rPr lang="en-US" sz="2000" b="0" i="0" u="none" strike="noStrike" cap="none" dirty="0" err="1" smtClean="0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調配預設資源設定</a:t>
            </a:r>
            <a:endParaRPr lang="en-US" sz="2000" b="0" i="0" u="none" strike="noStrike" cap="none" dirty="0" smtClean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lvl="0" indent="-285750">
              <a:spcBef>
                <a:spcPts val="1000"/>
              </a:spcBef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r>
              <a:rPr lang="en-US" altLang="zh-TW" sz="2000" dirty="0" err="1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課程補充:Git分支策略</a:t>
            </a:r>
            <a:endParaRPr lang="en-US" sz="2000" b="0" i="0" u="none" strike="noStrike" cap="none" dirty="0" smtClean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Char char="•"/>
            </a:pP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F7F7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</a:t>
            </a:r>
            <a:endParaRPr sz="2000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1841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 panose="020B0604020202020204"/>
              <a:buNone/>
            </a:pPr>
            <a:endParaRPr sz="20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14351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 panose="020B0604020202020204"/>
              <a:buNone/>
            </a:pPr>
            <a:endParaRPr sz="28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285750" marR="0" lvl="0" indent="-14351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Arial" panose="020B0604020202020204"/>
              <a:buNone/>
            </a:pPr>
            <a:endParaRPr sz="28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677334" y="30670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stats</a:t>
            </a:r>
          </a:p>
        </p:txBody>
      </p:sp>
      <p:pic>
        <p:nvPicPr>
          <p:cNvPr id="268" name="Google Shape;268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876300" y="1057275"/>
            <a:ext cx="8596630" cy="57023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677545" y="1786255"/>
            <a:ext cx="9594215" cy="439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CONTAINER ID            容器的唯一識別碼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NAME                        容器名稱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 %                       CPU 使用率比例。例：`0.15%` 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 表示這個容器目前用到整體 CPU 的 0.15%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MEM USAGE / LIMIT   顯示「目前記憶體使用量」與「容器限制值」。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 例：`141.3MiB /   200MiB` → 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 使用 141.3 MiB，最大可用 200 MiB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MEM %		      目前記憶體使用量相對於限制值的百分比。	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NET I/O                    容器的網路收發資料量：`接收 / 傳送`。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 例：`4.34kB / 1.98kB` 代表收了 4.34 kB、送出 1.98 kB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BLOCK I/O               容器對儲存裝置的「區塊層 I/O」存取量：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                              `讀取 / 寫入`。&lt;br&gt;例：`0B / 0B` 表示目前幾乎沒有磁碟讀寫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PIDS			     容器內目前的程序（process）數量。例：`6` 表示這個容器裡有 6 個進程</a:t>
            </a:r>
            <a:endParaRPr sz="14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677334" y="30670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stats</a:t>
            </a:r>
          </a:p>
        </p:txBody>
      </p:sp>
      <p:sp>
        <p:nvSpPr>
          <p:cNvPr id="275" name="Google Shape;275;p38"/>
          <p:cNvSpPr txBox="1"/>
          <p:nvPr/>
        </p:nvSpPr>
        <p:spPr>
          <a:xfrm>
            <a:off x="677545" y="1786255"/>
            <a:ext cx="10220960" cy="164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再執行一次記憶體容器，並且另外開一個cmd輸入docker stats觀察容器狀態</a:t>
            </a:r>
            <a:endParaRPr sz="2000">
              <a:solidFill>
                <a:schemeClr val="dk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update</a:t>
            </a:r>
          </a:p>
        </p:txBody>
      </p:sp>
      <p:sp>
        <p:nvSpPr>
          <p:cNvPr id="281" name="Google Shape;281;p3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容器運行時可即時修改資源設定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使用 docker update 命令，學員能夠在容器運行時動態調整 CPU 和記憶體的配置，這對於處理突發流量或資源需求非常有用。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指令示範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例如，執行 docker update 《容器名稱》 --memory=500m，直接修改容器的記憶體上限，以適應新的需求。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docker update 706c6437582a --memory=500m --memory-swap=500m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解釋一下需要加上--memory-swap</a:t>
            </a:r>
          </a:p>
          <a:p>
            <a:pPr marL="342900" lvl="0" indent="-26162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update</a:t>
            </a:r>
          </a:p>
        </p:txBody>
      </p:sp>
      <p:sp>
        <p:nvSpPr>
          <p:cNvPr id="287" name="Google Shape;287;p4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docker update 把 --memory 往上調，一旦新值 大於目前的 memory-swap，就會被擋下——這時必須同時帶上 --memory-swap，讓「memory ≤ memory-swap」成立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調高 memory → 請同時帶 --memory-swap。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調低 memory → 通常不用帶（因為還是 ≤ 既有的 memory-swap）。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不想用 swap（教學最乾淨）：把兩個設成一樣。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docker update</a:t>
            </a:r>
          </a:p>
        </p:txBody>
      </p:sp>
      <p:sp>
        <p:nvSpPr>
          <p:cNvPr id="293" name="Google Shape;293;p4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SzPts val="128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使用 docker inspect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 docker inspect 《容器名稱》 --format '｛｛.HostConfig.MemorySwap｝｝' 來檢查容器的記憶體與交換空間設定，以便進一步調整。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 --memory-swap 是什麼？</a:t>
            </a:r>
          </a:p>
        </p:txBody>
      </p:sp>
      <p:sp>
        <p:nvSpPr>
          <p:cNvPr id="299" name="Google Shape;299;p4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理解 Swap Space（交換空間）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Swap 是操作系統在硬碟上劃出的一段空間，當 RAM 不夠時，系統會將不常用的資料移到此區域，這樣可以釋放實體記憶體來供需要的程序使用。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Swap 的限制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 Docker 中，--memory-swap 定義了記憶體和 Swap 空間的總上限，若設定相同則禁用 swap。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效能影響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 swap 能增加可用記憶體，但由於其速度較慢，使用 swap 會影響容器的性能，因此應謹慎使用。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 --memory-swap 是什麼？</a:t>
            </a:r>
          </a:p>
        </p:txBody>
      </p:sp>
      <p:sp>
        <p:nvSpPr>
          <p:cNvPr id="305" name="Google Shape;305;p4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你可以想成「RAM 是主記憶體」，「Swap 是暫時借硬碟空間來當記憶體」。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類比	                                    意思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--memory	                              給容器的「實體 RAM 上限」。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--memory-swap	               「RAM + Swap」的總上限。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--memory-swap - --memory	   就是容器能「借用硬碟空間」的量。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docker run --restart=always</a:t>
            </a:r>
          </a:p>
        </p:txBody>
      </p:sp>
      <p:sp>
        <p:nvSpPr>
          <p:cNvPr id="311" name="Google Shape;311;p4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只要容器停止後，如果再一開始docker run有預先加上這個參數</a:t>
            </a:r>
            <a:br>
              <a:rPr lang="en-US"/>
            </a:br>
            <a:r>
              <a:rPr lang="en-US"/>
              <a:t>就會每次自動啟動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請學生實際演練，將容器加上這個參數，接著測試記憶體爆炸的步驟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休息一下</a:t>
            </a:r>
            <a:br>
              <a:rPr lang="en-US"/>
            </a:br>
            <a:endParaRPr lang="en-US"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學員提問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容器 CPU 配額設定概述</a:t>
            </a:r>
          </a:p>
        </p:txBody>
      </p:sp>
      <p:sp>
        <p:nvSpPr>
          <p:cNvPr id="323" name="Google Shape;323;p4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什麼是 CPU 配額？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CPU 配額是指對容器可使用的 CPU 資源進行限制，以確保系統資源合理分配。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透過設定 CPU 額度，容器在運行時可避免資源過度消耗。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--cpus 參數的功能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使用 --cpus 參數可限制容器使用的 CPU 核心數量，而非單純的 CPU 數量。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範例指令：docker run --cpus="1.5" ubuntu，意即容器最多可使用 1.5 顆核心的算力。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為何設定 CPU 限制至關重要？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設定 CPU 限制可防止容器過度消耗資源，避免影響其他容器及主機的性能。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透過合理的資源配置，可以提升應用的穩定性與性能。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課程導入</a:t>
            </a:r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減少image的容量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學會限制容器的 CPU 與記憶體使用量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透過實際操作，學員將能掌握如何在 Docker 中使用資源限制，進而提高應用的穩定性與效能。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瞭解資源限制對效能的影響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學員將能分析在限制資源後容器的效能變化，瞭解在不同的配置下應用的運作情形。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實際測試容器在不同限制下的行為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透過實作，學員將體會不同資源限制對容器行為的影響，並學會如何調整配置以達到最佳效能。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容器cpu設定 --cpus 參數解析</a:t>
            </a:r>
            <a:br>
              <a:rPr lang="en-US"/>
            </a:br>
            <a:endParaRPr lang="en-US"/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--cpus 的定義與範例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cpus 參數用於設定容器的 CPU 使用上限。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範例：docker run -it --cpus="1.5" ubuntu，代表容器最多可使用 1.5 顆核心的運算能力。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如何觀察 CPU 使用情況？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 docker stats 指令可實時監控容器的 CPU 使用情況。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 Docker 中，100% 代表 1 顆核心滿載，若主機有 10 顆核心，滿載顯示為 1000%。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CPU 限制的意義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 限制不僅是數量的分配，還涉及性能的合理調度與管理。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透過這種方式，可以有效提升資源的使用效率，避免資源浪費。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CPU 使用限制與表現影響</a:t>
            </a:r>
            <a:r>
              <a:rPr lang="en-US"/>
              <a:t>(1)</a:t>
            </a:r>
          </a:p>
        </p:txBody>
      </p:sp>
      <p:sp>
        <p:nvSpPr>
          <p:cNvPr id="335" name="Google Shape;335;p4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容器達到 CPU 限制時的行為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當容器的程序達到設置的 CPU 限制時，不會報錯或停止，只是運行速度變慢。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Docker 會讓容器的程序「排隊等 CPU」，影響整體性能表現。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效能影響的具體表現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回應時間延長，CPU 密集型任務執行時間增加。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雖然服務仍在運行，但其速度受到壓制，可能影響用戶體驗。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技術層面解析（CFS quota）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cpus 參數是透過 CFS quota 實作的，超過配額後，Linux 會暫時凍結執行緒。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此機制可確保 CPU 使用率固定在設定值，從而保持系統的穩定性。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CPU 使用限制與表現影響(2)</a:t>
            </a:r>
          </a:p>
        </p:txBody>
      </p:sp>
      <p:sp>
        <p:nvSpPr>
          <p:cNvPr id="341" name="Google Shape;341;p4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高速公路與車道的比喻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將主機的 CPU 核心比作高速公路的車道，設定的 --cpus 參數就像是限制車輛使用的車道數量。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例如：--cpus=1.5 意味著這臺車最多隻能使用 1.5 條車道的速度。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算力分散的機制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雖然容器可在不同的核心上執行，但總算力仍受限於設置的分額。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這種限制可以防止過度使用資源，保障其他容器的性能。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簡化資源管理的策略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透過合理的核心算力分配，可有效提升系統的整體性能與穩定性。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資源分配的策略能夠減少系統運行的混亂，提升運行效率。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CPU 使用限制與表現影響(2)</a:t>
            </a:r>
          </a:p>
        </p:txBody>
      </p:sp>
      <p:sp>
        <p:nvSpPr>
          <p:cNvPr id="347" name="Google Shape;347;p50"/>
          <p:cNvSpPr txBox="1">
            <a:spLocks noGrp="1"/>
          </p:cNvSpPr>
          <p:nvPr>
            <p:ph type="body" idx="1"/>
          </p:nvPr>
        </p:nvSpPr>
        <p:spPr>
          <a:xfrm>
            <a:off x="551815" y="1670050"/>
            <a:ext cx="8722360" cy="43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--cpus=1	只能用 1 個核心 的運算力。	如果主機是 8 核心，這容器最多吃 1/8 的 CPU。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--cpus=1.5	可以用 1.5 個核心 的運算力。	可同時用到兩個核心，但合計最多等於 1.5 核的時間。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--cpus=0.1	限制成 10% 的 1 核心。	幾乎是被「降速」的容器，只能吃一點 CPU。適合輕量服務或測試節流。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--cpus=0.01	限制成 1% 的 1 核心。	幾乎沒什麼 CPU 資源（可用來做教學、看它卡住），會在1%上下。</a:t>
            </a:r>
            <a:endParaRPr sz="1400">
              <a:solidFill>
                <a:srgbClr val="3F3F3F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US" sz="1400">
                <a:solidFill>
                  <a:srgbClr val="3F3F3F"/>
                </a:solidFill>
              </a:rPr>
              <a:t>--cpus=10	容器可用 10 個核心。	如果主機有 ≥10 核，它能全速跑滿 10 核；若主機只有 8 核，會被限制在 8。</a:t>
            </a:r>
            <a:endParaRPr sz="14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 sz="3600"/>
              <a:t>實作容器 CPU 標高的步驟</a:t>
            </a:r>
            <a:r>
              <a:rPr lang="en-US"/>
              <a:t>(1)</a:t>
            </a:r>
          </a:p>
        </p:txBody>
      </p:sp>
      <p:sp>
        <p:nvSpPr>
          <p:cNvPr id="353" name="Google Shape;353;p5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步驟1： 啟動 Docker image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下載並啟動指定的 Docker image，準備進行實驗。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b="1"/>
              <a:t>https://hub.docker.com/r/vsn80395/cpuconfig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確保 Docker 環境正常運作，避免在後續操作中出現問題。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步驟2： 設定 CPU 限制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使用指令 docker run --cpus=0.01 設定一個極低的 CPU 限制，以快速觀察 CPU 使用情況。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此設定有助於後續測試容器的性能限制及行為。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步驟3： 觸發 CPU 負載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啟動網頁並輸入 /burn?sec=30，讓 CPU 在 30 秒內持續處於高負載狀態。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觀察此過程中容器的 CPU 使用情形，記錄相關數據。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實作容器 CPU 標高的步驟(2)</a:t>
            </a:r>
          </a:p>
        </p:txBody>
      </p:sp>
      <p:sp>
        <p:nvSpPr>
          <p:cNvPr id="359" name="Google Shape;359;p5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步驟4： 使用 docker stats 觀察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在高負載運行的情況下，使用 docker stats 指令觀察 CPU 使用狀況。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確認 CPU 使用率在 30 秒內是否維持在 1% 上下，作為實驗數據的參考。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步驟5： 更新 CPU 限制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輸入 docker update --cpus=0.05 c2 指令，將 CPU 限制調整至 0.05。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這一調整有助於進一步觀察容器在不同限制下的性能變化。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步驟6： 重複高負載測試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重複步驟3，觸發 CPU 負載，觀察此時 CPU 使用情況的變化。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透過這個過程，學生能夠更深入理解 CPU 限制的影響。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實作容器 CPU 標高的步驟(3)</a:t>
            </a:r>
          </a:p>
        </p:txBody>
      </p:sp>
      <p:sp>
        <p:nvSpPr>
          <p:cNvPr id="365" name="Google Shape;365;p5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步驟7： 再次使用 docker stats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在進行了 CPU 限制調整後，再次使用 docker stats 指令觀察 CPU 使用情況。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確認 CPU 使用率是否維持在 5% 左右，並記錄相關數據。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步驟8： 調整 CPU 限制到 0.1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將 CPU 限制調整至 0.1，再次重複前述步驟以觀察性能變化。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這一系列實驗可幫助學生瞭解 CPU 限制對容器性能的影響。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數據分析與反思</a:t>
            </a:r>
            <a:endParaRPr b="1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通過不同設定的實驗，學生能夠獲得對 CPU 限制影響的直觀理解。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鼓勵學生對觀察到的數據進行分析，提出可能的應用場景與改進建議。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休息一下</a:t>
            </a:r>
            <a:br>
              <a:rPr lang="en-US"/>
            </a:br>
            <a:endParaRPr lang="en-US"/>
          </a:p>
        </p:txBody>
      </p:sp>
      <p:sp>
        <p:nvSpPr>
          <p:cNvPr id="371" name="Google Shape;371;p5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學員提問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docker logs</a:t>
            </a:r>
          </a:p>
        </p:txBody>
      </p:sp>
      <p:sp>
        <p:nvSpPr>
          <p:cNvPr id="377" name="Google Shape;377;p55"/>
          <p:cNvSpPr txBox="1">
            <a:spLocks noGrp="1"/>
          </p:cNvSpPr>
          <p:nvPr>
            <p:ph type="body" idx="1"/>
          </p:nvPr>
        </p:nvSpPr>
        <p:spPr>
          <a:xfrm>
            <a:off x="677334" y="1530037"/>
            <a:ext cx="9453494" cy="451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想像你有一個日記本,記錄著你每天做了什麼事。Docker logs 就像是容器的日記本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為什麼需要它?</a:t>
            </a:r>
            <a:r>
              <a:rPr lang="en-US"/>
              <a:t> 當你的程式出問題時,你可以看看「日記」裡寫了什麼,找出哪裡出錯了。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下載log產生器的image 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https://hub.docker.com/r/vsn80395/logtest 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基本用法: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/>
              <a:t>     docker logs 容器名稱</a:t>
            </a:r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docker logs(2)</a:t>
            </a:r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677333" y="1530036"/>
            <a:ext cx="9771683" cy="503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b="1"/>
              <a:t>進階用法: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 即時監看最新 100 行，之後持續跟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       docker logs -f --tail 100 myapp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看最近 10 分鐘內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--since 10m myapp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指定時間區間（10:00 ~ 11:00）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--since "2025-10-30T10:00:00+08:00" \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                         --until "2025-10-30T11:00:00+08:00" myapp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帶時間戳記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-t myapp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只看最後 50 行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/>
              <a:t>	docker logs --tail 50 myapp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請學生實際演練，各個參數差別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/>
              <a:t>請學生操作memoryconfig 操作記憶體量 並且另外開一個cmd輸入docker logs來觀察</a:t>
            </a:r>
          </a:p>
          <a:p>
            <a:pPr marL="342900" lvl="0" indent="-258445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</a:t>
            </a:r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677545" y="1584960"/>
            <a:ext cx="8596630" cy="466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定義與功能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.dockerignore 文件的主要作用是告訴 Docker 在執行 docker build 時，哪些本地檔案或資料夾應該被忽略。這一行為與 .gitignore 文件的目的相似，都是為了減少不必要的檔案納入版本控制或建置過程中。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優化建置過程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當構建上下文（build context）越小時，Docker 在傳輸檔案的過程中，所需的時間和資源自然會減少，這會直接影響到鏡像的建構速度和最終的鏡像大小。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避免敏感資料洩露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使用 .dockerignore 文件可以有效防止敏感資料（如密鑰、密碼、配置檔案等）誤被納入建構的映像中，從而提高安全性。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 b="1"/>
              <a:t>使用注意事項</a:t>
            </a:r>
            <a:r>
              <a:rPr lang="en-US" sz="1600"/>
              <a:t>：</a:t>
            </a:r>
            <a:endParaRPr sz="16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/>
              <a:t>使用 .dockerignore 時需謹慎，確保不會錯過任何必要的檔案，特別是在大型項目中，可能有許多檔案需要被排除。</a:t>
            </a:r>
            <a:endParaRPr sz="1600"/>
          </a:p>
          <a:p>
            <a:pPr marL="742950" lvl="1" indent="-20447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總結與前瞻</a:t>
            </a:r>
          </a:p>
        </p:txBody>
      </p:sp>
      <p:sp>
        <p:nvSpPr>
          <p:cNvPr id="389" name="Google Shape;389;p5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確保穩定性的重要性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資源配置與管理是維持容器化應用穩定運行的關鍵，適當的限制能避免單一容器對系統資源的過度消耗</a:t>
            </a:r>
            <a:r>
              <a:rPr lang="en-US"/>
              <a:t>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持續學習與實踐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隨著容器技術的快速發展，學員應持續關注最新的資源管理方法，提升實務技能。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準備迎接未來挑戰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在多容器環境中運行應用需要靈活的資源配置，學員需隨時調整策略，以應對不斷變化的業務需求與技術挑戰。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下載位置</a:t>
            </a:r>
          </a:p>
        </p:txBody>
      </p:sp>
      <p:sp>
        <p:nvSpPr>
          <p:cNvPr id="395" name="Google Shape;395;p5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https://github.com/coolyuoo/CpuConfig 容器CPU控制原始檔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https://hub.docker.com/r/vsn80395/cpuconfig 容器CPU控制IMAGE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https://github.com/coolyuoo/MemoryConfig 容器記憶體控制原始檔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https://hub.docker.com/r/vsn80395/memoryconfig 容器記憶體控制IMAGE</a:t>
            </a:r>
            <a:endParaRPr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https://hub.docker.com/r/vsn80395/logtest LOG產生器IMAGE</a:t>
            </a:r>
            <a:endParaRPr b="1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  <a:p>
            <a:pPr marL="342900" lvl="0" indent="-25146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課程補充:調配預設資源設定</a:t>
            </a:r>
          </a:p>
        </p:txBody>
      </p:sp>
      <p:sp>
        <p:nvSpPr>
          <p:cNvPr id="401" name="Google Shape;401;p59"/>
          <p:cNvSpPr txBox="1">
            <a:spLocks noGrp="1"/>
          </p:cNvSpPr>
          <p:nvPr>
            <p:ph type="body" idx="1"/>
          </p:nvPr>
        </p:nvSpPr>
        <p:spPr>
          <a:xfrm>
            <a:off x="677334" y="157130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WSL 2 是什麼？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WSL 2 代表 Windows Subsystem for Linux 2，是一種在 Windows 上運行 Linux 的技術，Docker Desktop 在此環境中運行容器。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管理資源的方法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使用 .wslconfig 文件可設定記憶體、CPU 和 swap 大小的限制，通過這個設定檔，使用者可精確控制 Docker Desktop 能使用的資源。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設定步驟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透過在 C：\Users\USER\ 目錄下建立 .wslconfig 檔案來設定記憶體、CPU 核心數及 swap 大小，設定後需要重啟 WSL，使其生效。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課程補充:調配預設資源設定</a:t>
            </a:r>
            <a:br>
              <a:rPr lang="en-US"/>
            </a:br>
            <a:r>
              <a:rPr lang="en-US"/>
              <a:t>  .wslconfig建立</a:t>
            </a:r>
          </a:p>
        </p:txBody>
      </p:sp>
      <p:sp>
        <p:nvSpPr>
          <p:cNvPr id="407" name="Google Shape;407;p60"/>
          <p:cNvSpPr txBox="1">
            <a:spLocks noGrp="1"/>
          </p:cNvSpPr>
          <p:nvPr>
            <p:ph type="body" idx="1"/>
          </p:nvPr>
        </p:nvSpPr>
        <p:spPr>
          <a:xfrm>
            <a:off x="677334" y="1930084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建立.wslconfig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這隻檔案一開始是不存在的，必須手動建立起來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來到路徑C:\Users\&lt;你的使用者名稱&gt;\.wslconfig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為什麼「一定要放」在 C:\Users\&lt;使用者名稱&gt;\.wslconfig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是因為：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.wslconfig 是 Windows WSL 主程式（wsl.exe） 啟動時讀取的設定檔，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它只會在「目前登入使用者的家目錄」底下尋找。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這是 固定位置、不可更改。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000"/>
              <a:t>（WSL 不會去看別的路徑，也不支援用參數指定。）</a:t>
            </a:r>
            <a:endParaRPr sz="200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課程補充:調配預設資源設定</a:t>
            </a:r>
            <a:br>
              <a:rPr lang="en-US"/>
            </a:br>
            <a:r>
              <a:rPr lang="en-US"/>
              <a:t>  .wslconfig建立</a:t>
            </a:r>
          </a:p>
        </p:txBody>
      </p:sp>
      <p:sp>
        <p:nvSpPr>
          <p:cNvPr id="413" name="Google Shape;413;p61"/>
          <p:cNvSpPr txBox="1">
            <a:spLocks noGrp="1"/>
          </p:cNvSpPr>
          <p:nvPr>
            <p:ph type="body" idx="1"/>
          </p:nvPr>
        </p:nvSpPr>
        <p:spPr>
          <a:xfrm>
            <a:off x="829734" y="3128571"/>
            <a:ext cx="8596668" cy="192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60"/>
              <a:buNone/>
            </a:pPr>
            <a:r>
              <a:rPr lang="en-US" sz="1200"/>
              <a:t>[wsl2]                        # 這個區塊是針對 WSL 2 的設定（WSL 1 不會套用）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rPr lang="en-US" sz="1200"/>
              <a:t>memory=4GB                    # 限制 WSL 2 虛擬機可用的最大記憶體為 4GB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rPr lang="en-US" sz="1200"/>
              <a:t>processors=2                  # 限制最多使用 2 顆 CPU 核心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rPr lang="en-US" sz="1200"/>
              <a:t>swap=2GB                      # 設定虛擬記憶體（SWAP）大小為 2GB，防止記憶體用盡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960"/>
              <a:buNone/>
            </a:pPr>
            <a:r>
              <a:rPr lang="en-US" sz="1200"/>
              <a:t>localhostForwarding=true      # 允許主機（Windows）與 WSL 互通 127.0.0.1 網路</a:t>
            </a:r>
            <a:endParaRPr sz="120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/>
          </a:p>
        </p:txBody>
      </p:sp>
      <p:pic>
        <p:nvPicPr>
          <p:cNvPr id="414" name="Google Shape;414;p6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63416" y="1334865"/>
            <a:ext cx="6419598" cy="14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1"/>
          <p:cNvSpPr txBox="1"/>
          <p:nvPr/>
        </p:nvSpPr>
        <p:spPr>
          <a:xfrm>
            <a:off x="965082" y="4776187"/>
            <a:ext cx="8596668" cy="147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在cmd輸入docker stats 記住當前的記憶體Limit</a:t>
            </a:r>
            <a:endParaRPr sz="20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在cmd輸入wsl –shutdown</a:t>
            </a:r>
            <a:endParaRPr sz="20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在cmd輸入docker stats 會發現Limit已經被修改 </a:t>
            </a:r>
            <a:endParaRPr sz="20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16" name="Google Shape;416;p61"/>
          <p:cNvSpPr txBox="1"/>
          <p:nvPr/>
        </p:nvSpPr>
        <p:spPr>
          <a:xfrm>
            <a:off x="982134" y="2203142"/>
            <a:ext cx="8596668" cy="92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建立.wslconfig</a:t>
            </a:r>
            <a:endParaRPr sz="20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建立好之後下面的參數貼進去</a:t>
            </a:r>
            <a:endParaRPr sz="20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marR="0" lvl="0" indent="-2413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2000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課程補充:調配預設資源設定</a:t>
            </a:r>
            <a:br>
              <a:rPr lang="en-US"/>
            </a:br>
            <a:r>
              <a:rPr lang="en-US" sz="2800"/>
              <a:t> .wslconfig 設定範例</a:t>
            </a:r>
            <a:endParaRPr sz="2800"/>
          </a:p>
        </p:txBody>
      </p:sp>
      <p:sp>
        <p:nvSpPr>
          <p:cNvPr id="422" name="Google Shape;422;p6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設定內容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透過範例內容設定 memory=4GB、processors=2 和 swap=2GB，這樣可以有效控制 WSL 2 的資源使用量。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檔案位置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這個設定檔需要放在使用者目錄下，方便隨時修改以適應不同的開發需求。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重啟 WSL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修改後需要執行 wsl --shutdown 來重啟 WSL，確保新設定生效，這樣就能控制整個 Docker Desktop 包括所有容器的資源上限。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28" name="Google Shape;428;p6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這篇主要講解新人甚至是老手有時候可能都會搞混的一些git錯誤。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這篇不講如何使用Git，而是在進入職場之後，該怎麼正確的開分支。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(白板解釋)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現在上層給你一個工作，要你建造一台車子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34" name="Google Shape;434;p6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35" name="Google Shape;435;p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1375" y="1682248"/>
            <a:ext cx="9224051" cy="4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41" name="Google Shape;441;p6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42" name="Google Shape;442;p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4" y="1601374"/>
            <a:ext cx="9897901" cy="46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48" name="Google Shape;448;p6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6548" y="1879973"/>
            <a:ext cx="9352124" cy="4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.dockerignore 的基本概念 </a:t>
            </a:r>
            <a:br>
              <a:rPr lang="en-US"/>
            </a:br>
            <a:r>
              <a:rPr lang="en-US"/>
              <a:t>實際操作示範</a:t>
            </a:r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677545" y="1852295"/>
            <a:ext cx="9185910" cy="44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創建 </a:t>
            </a:r>
            <a:r>
              <a:rPr lang="en-US" sz="1800"/>
              <a:t>.dockerignore</a:t>
            </a:r>
            <a:r>
              <a:rPr lang="en-US" sz="1800" b="1"/>
              <a:t> 文件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在專案的根目錄下(學員上次建立的Dockerfile)，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altLang="en-US" sz="1800"/>
              <a:t>或是下載</a:t>
            </a:r>
            <a:r>
              <a:rPr lang="en-US" altLang="zh-HK" sz="1800"/>
              <a:t>https://github.com/coolyuoo/ClassHello 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建立一個名為 .dockerignore 的新文件，並根據實際需求添加要忽略的檔案和資料夾。</a:t>
            </a:r>
            <a:endParaRPr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建構鏡像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完成 .dockerignore 文件的編輯後，可以使用 docker build -t </a:t>
            </a:r>
            <a:r>
              <a:rPr lang="en-US" altLang="zh-HK" sz="1800"/>
              <a:t>--no-cache</a:t>
            </a:r>
            <a:r>
              <a:rPr lang="en-US" sz="1800"/>
              <a:t> 《your_image_name》 . 命令來構建新的 Docker 鏡像，您將會發現建構速度有明顯的提升。</a:t>
            </a:r>
            <a:endParaRPr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效果驗證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在實際建構後，可以檢查生成的鏡像大小，並與未使用 .dockerignore 前的鏡像進行比較，以評估優化效果。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「.dockerignore 就是減肥清單」—把不需要進 image 的東西瘦下來。</a:t>
            </a:r>
            <a:endParaRPr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 b="1"/>
              <a:t>範例內容</a:t>
            </a:r>
            <a:r>
              <a:rPr lang="en-US" sz="1800"/>
              <a:t>：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任何列出的檔案或資料夾在建構過程中都不會被包含，這樣可幫助減少最終鏡像的大小。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繼承上一次的Dockerfile</a:t>
            </a:r>
            <a:endParaRPr sz="18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1800"/>
              <a:t>例如，以下是 .dockerignore 文件的一個示範內容：</a:t>
            </a:r>
            <a:endParaRPr sz="1800"/>
          </a:p>
          <a:p>
            <a:pPr marL="742950" lvl="1" indent="-212725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1600"/>
          </a:p>
          <a:p>
            <a:pPr marL="742950" lvl="1" indent="-212725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sz="1600"/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13359" y="5646869"/>
            <a:ext cx="3815337" cy="112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55" name="Google Shape;455;p6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53825" y="1586400"/>
            <a:ext cx="9747175" cy="455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62" name="Google Shape;462;p6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63" name="Google Shape;463;p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52374" y="1296274"/>
            <a:ext cx="10290124" cy="48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69" name="Google Shape;469;p6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70" name="Google Shape;470;p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5" y="1407575"/>
            <a:ext cx="10253675" cy="48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76" name="Google Shape;476;p7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77" name="Google Shape;477;p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4049" y="1427099"/>
            <a:ext cx="9823724" cy="46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83" name="Google Shape;483;p7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84" name="Google Shape;484;p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5" y="1878175"/>
            <a:ext cx="9256800" cy="42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90" name="Google Shape;490;p7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91" name="Google Shape;491;p7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3300" y="1564625"/>
            <a:ext cx="10300899" cy="480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497" name="Google Shape;497;p7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498" name="Google Shape;498;p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3099" y="1448124"/>
            <a:ext cx="10070551" cy="47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04" name="Google Shape;504;p7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05" name="Google Shape;505;p7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6724" y="1475124"/>
            <a:ext cx="10232851" cy="47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11" name="Google Shape;511;p7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12" name="Google Shape;512;p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5" y="1554525"/>
            <a:ext cx="9871826" cy="45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18" name="Google Shape;518;p7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19" name="Google Shape;519;p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9049" y="1304150"/>
            <a:ext cx="10129876" cy="4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 </a:t>
            </a:r>
            <a:br>
              <a:rPr lang="en-US"/>
            </a:br>
            <a:r>
              <a:rPr lang="en-US"/>
              <a:t>文件格式與範例</a:t>
            </a:r>
          </a:p>
        </p:txBody>
      </p:sp>
      <p:sp>
        <p:nvSpPr>
          <p:cNvPr id="180" name="Google Shape;180;p23"/>
          <p:cNvSpPr/>
          <p:nvPr/>
        </p:nvSpPr>
        <p:spPr>
          <a:xfrm>
            <a:off x="677545" y="2049145"/>
            <a:ext cx="106832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__pycache__/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*.pyc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venv/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ENV/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.env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.env.*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342900" marR="0" lvl="0" indent="-2209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742950" marR="0" lvl="1" indent="-16383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504780" y="1930400"/>
            <a:ext cx="5384945" cy="3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25" name="Google Shape;525;p7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26" name="Google Shape;526;p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1375" y="1682248"/>
            <a:ext cx="9224051" cy="43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5338" y="1367813"/>
            <a:ext cx="11001375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33" name="Google Shape;533;p7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34" name="Google Shape;534;p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0725" y="1387525"/>
            <a:ext cx="10558723" cy="48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40" name="Google Shape;540;p7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41" name="Google Shape;541;p7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9400" y="1422649"/>
            <a:ext cx="9658101" cy="461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47" name="Google Shape;547;p8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/>
          </a:p>
        </p:txBody>
      </p:sp>
      <p:pic>
        <p:nvPicPr>
          <p:cNvPr id="548" name="Google Shape;548;p8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4350" y="1254875"/>
            <a:ext cx="10827874" cy="50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54" name="Google Shape;554;p8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正常流程到這裡結束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但是另外一種未來呢..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回到1/18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60" name="Google Shape;560;p8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1" name="Google Shape;561;p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4" y="1558625"/>
            <a:ext cx="10028049" cy="46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67" name="Google Shape;567;p83"/>
          <p:cNvSpPr txBox="1">
            <a:spLocks noGrp="1"/>
          </p:cNvSpPr>
          <p:nvPr>
            <p:ph type="body" idx="1"/>
          </p:nvPr>
        </p:nvSpPr>
        <p:spPr>
          <a:xfrm>
            <a:off x="677334" y="141703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緊急退版補救</a:t>
            </a:r>
          </a:p>
        </p:txBody>
      </p:sp>
      <p:pic>
        <p:nvPicPr>
          <p:cNvPr id="568" name="Google Shape;568;p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6050" y="2009225"/>
            <a:ext cx="10361376" cy="49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74" name="Google Shape;574;p8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5" name="Google Shape;575;p8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0075" y="1431388"/>
            <a:ext cx="1099185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81" name="Google Shape;581;p8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到這邊就是錯誤的未來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87" name="Google Shape;587;p8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p8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77325" y="1266713"/>
            <a:ext cx="10725150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 </a:t>
            </a:r>
            <a:br>
              <a:rPr lang="en-US"/>
            </a:br>
            <a:r>
              <a:rPr lang="en-US"/>
              <a:t>文件格式與範例(2)</a:t>
            </a:r>
          </a:p>
        </p:txBody>
      </p:sp>
      <p:sp>
        <p:nvSpPr>
          <p:cNvPr id="187" name="Google Shape;187;p24"/>
          <p:cNvSpPr/>
          <p:nvPr/>
        </p:nvSpPr>
        <p:spPr>
          <a:xfrm>
            <a:off x="677545" y="2049145"/>
            <a:ext cx="106832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基礎 Python／環境與機密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__pycache__/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Python 會自動產生的編譯快取資料夾，對建置映像沒用，只會佔空間。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*.pyc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Python 編譯後的單一檔案快取（.py 的機器碼快取），同樣不需要打包進 image。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venv/、ENV/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本機虛擬環境資料夾（pip 安裝在你電腦上的那套），image 應該在 build 時由 pip install 重新安裝乾淨的一份，不要把本機的 venv 打包進去。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1" i="0" u="none" strike="noStrike" cap="none">
                <a:solidFill>
                  <a:schemeClr val="accent1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.env、.env.*</a:t>
            </a:r>
            <a:endParaRPr sz="2100" b="1" i="0" u="none" strike="noStrike" cap="none">
              <a:solidFill>
                <a:schemeClr val="accent1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</a:pPr>
            <a:r>
              <a:rPr lang="en-US" sz="21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環境變數檔（例如 .env.development、.env.production），常含密碼／金鑰。務必忽略，避免被打包進 image。</a:t>
            </a:r>
            <a:endParaRPr sz="21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594" name="Google Shape;594;p8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5" name="Google Shape;595;p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5550" y="1572775"/>
            <a:ext cx="10349525" cy="480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601" name="Google Shape;601;p8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2" name="Google Shape;602;p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5513" y="1392113"/>
            <a:ext cx="10658475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608" name="Google Shape;608;p8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9" name="Google Shape;609;p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9750" y="1524299"/>
            <a:ext cx="10113524" cy="46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課程補充:Git分支策略</a:t>
            </a:r>
            <a:endParaRPr sz="2800"/>
          </a:p>
        </p:txBody>
      </p:sp>
      <p:sp>
        <p:nvSpPr>
          <p:cNvPr id="615" name="Google Shape;615;p9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6" name="Google Shape;616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3413" y="1595925"/>
            <a:ext cx="10772775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 .dockerignore 的基本概念 </a:t>
            </a:r>
            <a:br>
              <a:rPr lang="en-US"/>
            </a:br>
            <a:r>
              <a:rPr lang="en-US"/>
              <a:t>文件格式與範例(3)</a:t>
            </a:r>
          </a:p>
        </p:txBody>
      </p:sp>
      <p:sp>
        <p:nvSpPr>
          <p:cNvPr id="193" name="Google Shape;193;p25"/>
          <p:cNvSpPr/>
          <p:nvPr/>
        </p:nvSpPr>
        <p:spPr>
          <a:xfrm>
            <a:off x="677545" y="2049145"/>
            <a:ext cx="10683240" cy="456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「在 .dockerignore 裡，* 就是萬用牌，代表任何字；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** 是加強版，代表任何層資料夾；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/ 表示這是個資料夾；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# 是註解；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! 是反轉，不要忽略它；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? 是單一字元。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Trebuchet MS" panose="020B0603020202020204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所以 .env.* 就是『任何以 .env. 開頭的檔案都忽略』。」</a:t>
            </a:r>
            <a:endParaRPr sz="2400" b="0" i="0" u="none" strike="noStrike" cap="none">
              <a:solidFill>
                <a:srgbClr val="3F3F3F"/>
              </a:solidFill>
              <a:latin typeface="Trebuchet MS" panose="020B0603020202020204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 panose="020B0603020202020204"/>
              <a:buNone/>
            </a:pPr>
            <a:r>
              <a:rPr lang="en-US"/>
              <a:t>.dockerignore 的基本概念 </a:t>
            </a:r>
            <a:br>
              <a:rPr lang="en-US"/>
            </a:br>
            <a:r>
              <a:rPr lang="en-US"/>
              <a:t>總結與反思</a:t>
            </a:r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重要性重申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dockerignore 文件在 Docker 生態系統中扮演著重要的角色，它不僅能提高建構效率，還能確保安全性。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持續學習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對於開發者而言，熟悉 .dockerignore 的使用及其最佳實踐是非常重要的，這將有助於在實際開發環境中應用 Docker 時，減少不必要的麻煩。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/>
              <a:t>最佳實踐的探索</a:t>
            </a:r>
            <a:r>
              <a:rPr lang="en-US"/>
              <a:t>：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/>
              <a:t>繼續探索其他與 Docker 相關的最佳實踐，並不斷優化工作流程，以便在日常開發中提高生產力和安全性。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1884</Words>
  <Application>Microsoft Office PowerPoint</Application>
  <PresentationFormat>寬螢幕</PresentationFormat>
  <Paragraphs>394</Paragraphs>
  <Slides>73</Slides>
  <Notes>73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79" baseType="lpstr">
      <vt:lpstr>Noto Sans Symbols</vt:lpstr>
      <vt:lpstr>SimSun</vt:lpstr>
      <vt:lpstr>Arial</vt:lpstr>
      <vt:lpstr>Calibri</vt:lpstr>
      <vt:lpstr>Trebuchet MS</vt:lpstr>
      <vt:lpstr>多面向</vt:lpstr>
      <vt:lpstr>單元4.容器資源配置</vt:lpstr>
      <vt:lpstr>目錄:</vt:lpstr>
      <vt:lpstr>課程導入</vt:lpstr>
      <vt:lpstr> .dockerignore 的基本概念</vt:lpstr>
      <vt:lpstr>.dockerignore 的基本概念  實際操作示範</vt:lpstr>
      <vt:lpstr> .dockerignore 的基本概念  文件格式與範例</vt:lpstr>
      <vt:lpstr> .dockerignore 的基本概念  文件格式與範例(2)</vt:lpstr>
      <vt:lpstr> .dockerignore 的基本概念  文件格式與範例(3)</vt:lpstr>
      <vt:lpstr>.dockerignore 的基本概念  總結與反思</vt:lpstr>
      <vt:lpstr>休息一下 </vt:lpstr>
      <vt:lpstr> 為什麼要限制資源？</vt:lpstr>
      <vt:lpstr> 容器記憶體設定–-memory參數解析(1)</vt:lpstr>
      <vt:lpstr> 容器記憶體設定–memory參數解析(2)</vt:lpstr>
      <vt:lpstr> 讓容器的記憶體爆炸(1)</vt:lpstr>
      <vt:lpstr>讓容器的記憶體爆炸(2)  怎麼知道真的 OOM？</vt:lpstr>
      <vt:lpstr>讓容器的記憶體爆炸(3)  開始模擬容器爆炸</vt:lpstr>
      <vt:lpstr>讓容器的記憶體爆炸(4)  開始模擬容器爆炸</vt:lpstr>
      <vt:lpstr>讓容器的記憶體爆炸(5)  開始模擬容器爆炸</vt:lpstr>
      <vt:lpstr> docker stats</vt:lpstr>
      <vt:lpstr> docker stats</vt:lpstr>
      <vt:lpstr> docker stats</vt:lpstr>
      <vt:lpstr> docker update</vt:lpstr>
      <vt:lpstr> docker update</vt:lpstr>
      <vt:lpstr> docker update</vt:lpstr>
      <vt:lpstr> --memory-swap 是什麼？</vt:lpstr>
      <vt:lpstr> --memory-swap 是什麼？</vt:lpstr>
      <vt:lpstr>docker run --restart=always</vt:lpstr>
      <vt:lpstr>休息一下 </vt:lpstr>
      <vt:lpstr>容器 CPU 配額設定概述</vt:lpstr>
      <vt:lpstr>容器cpu設定 --cpus 參數解析 </vt:lpstr>
      <vt:lpstr>CPU 使用限制與表現影響(1)</vt:lpstr>
      <vt:lpstr>CPU 使用限制與表現影響(2)</vt:lpstr>
      <vt:lpstr>CPU 使用限制與表現影響(2)</vt:lpstr>
      <vt:lpstr>實作容器 CPU 標高的步驟(1)</vt:lpstr>
      <vt:lpstr>實作容器 CPU 標高的步驟(2)</vt:lpstr>
      <vt:lpstr>實作容器 CPU 標高的步驟(3)</vt:lpstr>
      <vt:lpstr>休息一下 </vt:lpstr>
      <vt:lpstr>docker logs</vt:lpstr>
      <vt:lpstr>docker logs(2)</vt:lpstr>
      <vt:lpstr> 總結與前瞻</vt:lpstr>
      <vt:lpstr>下載位置</vt:lpstr>
      <vt:lpstr> 課程補充:調配預設資源設定</vt:lpstr>
      <vt:lpstr> 課程補充:調配預設資源設定   .wslconfig建立</vt:lpstr>
      <vt:lpstr> 課程補充:調配預設資源設定   .wslconfig建立</vt:lpstr>
      <vt:lpstr>課程補充:調配預設資源設定  .wslconfig 設定範例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  <vt:lpstr>課程補充:Git分支策略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單元4.容器資源配置</dc:title>
  <dc:creator/>
  <cp:lastModifiedBy>USER</cp:lastModifiedBy>
  <cp:revision>3</cp:revision>
  <dcterms:created xsi:type="dcterms:W3CDTF">2025-11-13T07:45:58Z</dcterms:created>
  <dcterms:modified xsi:type="dcterms:W3CDTF">2025-11-13T13:15:59Z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B16236086CCA439B9FA2E5813CE08639_12</vt:lpwstr>
  </property>
  <property fmtid="{D5CDD505-2E9C-101B-9397-08002B2CF9AE}" pid="3" name="KSOProductBuildVer">
    <vt:lpwstr>3076-12.9.0.21549</vt:lpwstr>
  </property>
</Properties>
</file>